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62" r:id="rId4"/>
    <p:sldId id="266" r:id="rId5"/>
    <p:sldId id="269" r:id="rId6"/>
    <p:sldId id="273" r:id="rId7"/>
    <p:sldId id="287" r:id="rId8"/>
    <p:sldId id="274" r:id="rId9"/>
    <p:sldId id="272" r:id="rId10"/>
    <p:sldId id="275" r:id="rId11"/>
    <p:sldId id="2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04F49-24B3-4070-9BCB-A37AEFA54D6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41B64-F602-4603-A04F-A6F13C750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53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56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39E3-FB89-4585-A22D-15851E8D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4B498-70D2-4956-A576-83345B38D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A84CB-FF9E-43D6-8805-B4ABB52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7EE14-0A60-428B-BC0E-A50951E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A9A22-BBF2-4B23-B17F-B32AC87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CC51B-E0BE-4D50-A04A-571F8BCAE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99550" y="692150"/>
            <a:ext cx="2254250" cy="5309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F5607-7A89-4981-87F4-98BC7CE0A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92150"/>
            <a:ext cx="8108950" cy="5309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D5BE-275A-42D5-BCE1-357D53F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5F9A-B406-4028-AC92-D1245051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70F0A-5147-4274-A0A1-BD219179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9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70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EFA1-A4AB-4CF4-B02E-57AAED57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709738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406C-F19A-4393-9AD1-A300A7E4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971" y="4875028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7AE7-47F6-4023-8D44-8BA1DAB0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B32FC-A974-44FC-9804-F871EE5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ADE9-F40E-4E3B-AB8D-68CB1F48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5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D816-3E01-4EFD-AD9C-783D674D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53D69-34A7-451D-A902-5F6CD13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722" y="2095500"/>
            <a:ext cx="4999077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1E0E2-7D34-48E0-8795-546D2F00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6" y="2095500"/>
            <a:ext cx="5072743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05476-6B6D-4BA3-919B-5335D642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B6D41-07E2-4F6D-BB39-217957F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0CA9C-BFED-484F-B765-EA8CE4B4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80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4AD2-5208-4201-90A7-F9618761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3FF53-BE24-42E9-BA12-BC5863CB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84776-6678-4D27-9BE9-5D83FC9E8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A2E2-5B30-43B4-8FCD-2301545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4" y="1827804"/>
            <a:ext cx="5087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7B7A1-E670-4E7E-AEBA-340893DE8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4" y="2642191"/>
            <a:ext cx="5087034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4D3AE-982A-4CC3-8456-4D4B0E3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E3087-09F9-4436-8236-8693EA4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413CB-0E24-4F96-AF8C-EE269ACC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4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CAD1C-D319-4A48-8DF9-5069923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D0181-83E0-4AB1-B372-24D6C07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0352C-6317-4DD0-84C4-AE7DDAC5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8F340C5-9EBB-43D9-91F5-F767DBD59B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492880">
            <a:off x="2401240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CC812-F2A9-46D4-9B78-6659C68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71" y="1932214"/>
            <a:ext cx="6966858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A37F60-69E7-41AC-BC9A-9DBC3B5772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492880">
            <a:off x="2455668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6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0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77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6DE4-025D-4D93-A5D0-FB458972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15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3EE21-471F-4B7B-B7AF-192243A1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6B769-8E40-42E6-8F62-C4347B0C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744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84DC6-1AA3-4779-8EDF-F4A8775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F83E-FAF9-43E1-95CC-6F4EDD76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8C7B-B211-4BAF-9C05-09CF993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02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</a:extLst>
          </p:cNvPr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</a:extLst>
          </p:cNvPr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2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AAE2DA9-9BAF-4D46-BC97-20425C532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51E0511-ECC8-4FD3-A8C8-31C8C3B937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Exclamation mark on a yellow background">
            <a:extLst>
              <a:ext uri="{FF2B5EF4-FFF2-40B4-BE49-F238E27FC236}">
                <a16:creationId xmlns:a16="http://schemas.microsoft.com/office/drawing/2014/main" id="{C0F12713-F8AA-47DB-9AF9-192543BD6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382F5A8-0801-441E-9C73-D7444DC4D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57046">
            <a:off x="468265" y="1205576"/>
            <a:ext cx="6977187" cy="557092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1601" h="725962">
                <a:moveTo>
                  <a:pt x="284667" y="725962"/>
                </a:moveTo>
                <a:cubicBezTo>
                  <a:pt x="313242" y="686910"/>
                  <a:pt x="340657" y="666797"/>
                  <a:pt x="430018" y="637285"/>
                </a:cubicBezTo>
                <a:cubicBezTo>
                  <a:pt x="519379" y="607773"/>
                  <a:pt x="700342" y="633664"/>
                  <a:pt x="820834" y="548891"/>
                </a:cubicBezTo>
                <a:cubicBezTo>
                  <a:pt x="941325" y="464119"/>
                  <a:pt x="978945" y="348264"/>
                  <a:pt x="954560" y="257809"/>
                </a:cubicBezTo>
                <a:cubicBezTo>
                  <a:pt x="930175" y="167354"/>
                  <a:pt x="880075" y="31018"/>
                  <a:pt x="674525" y="6158"/>
                </a:cubicBezTo>
                <a:cubicBezTo>
                  <a:pt x="468976" y="-18702"/>
                  <a:pt x="105460" y="25908"/>
                  <a:pt x="15300" y="247141"/>
                </a:cubicBezTo>
                <a:cubicBezTo>
                  <a:pt x="-20133" y="410209"/>
                  <a:pt x="-9465" y="576801"/>
                  <a:pt x="217325" y="651191"/>
                </a:cubicBezTo>
                <a:cubicBezTo>
                  <a:pt x="270475" y="669193"/>
                  <a:pt x="284667" y="725962"/>
                  <a:pt x="284667" y="725962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DE4837-A046-4E3E-82A8-EBD8A52561CB}"/>
              </a:ext>
            </a:extLst>
          </p:cNvPr>
          <p:cNvSpPr txBox="1"/>
          <p:nvPr/>
        </p:nvSpPr>
        <p:spPr>
          <a:xfrm>
            <a:off x="2310214" y="1805045"/>
            <a:ext cx="3188510" cy="945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400" b="1" kern="1200" spc="100" baseline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Bài</a:t>
            </a:r>
            <a:r>
              <a:rPr lang="en-US" sz="4400" b="1" kern="1200" spc="10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BF7402A-3964-4129-84CE-B31B99A644A8}"/>
              </a:ext>
            </a:extLst>
          </p:cNvPr>
          <p:cNvSpPr txBox="1"/>
          <p:nvPr/>
        </p:nvSpPr>
        <p:spPr>
          <a:xfrm>
            <a:off x="699548" y="3043041"/>
            <a:ext cx="6409843" cy="2336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spc="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 HIỆU VÀ CHÚ GIẢI </a:t>
            </a:r>
          </a:p>
          <a:p>
            <a:pPr algn="ctr">
              <a:spcAft>
                <a:spcPts val="600"/>
              </a:spcAft>
            </a:pPr>
            <a:r>
              <a:rPr lang="en-US" sz="4400" b="1" spc="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 MỘT SỐ BẢN ĐỒ THÔNG DỤNG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6B90F41-10EE-4D43-BBF2-CAC75FDE5C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57046">
            <a:off x="415877" y="1248442"/>
            <a:ext cx="6977187" cy="557092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1601" h="725962">
                <a:moveTo>
                  <a:pt x="284667" y="725962"/>
                </a:moveTo>
                <a:cubicBezTo>
                  <a:pt x="313242" y="686910"/>
                  <a:pt x="340657" y="666797"/>
                  <a:pt x="430018" y="637285"/>
                </a:cubicBezTo>
                <a:cubicBezTo>
                  <a:pt x="519379" y="607773"/>
                  <a:pt x="700342" y="633664"/>
                  <a:pt x="820834" y="548891"/>
                </a:cubicBezTo>
                <a:cubicBezTo>
                  <a:pt x="941325" y="464119"/>
                  <a:pt x="978945" y="348264"/>
                  <a:pt x="954560" y="257809"/>
                </a:cubicBezTo>
                <a:cubicBezTo>
                  <a:pt x="930175" y="167354"/>
                  <a:pt x="880075" y="31018"/>
                  <a:pt x="674525" y="6158"/>
                </a:cubicBezTo>
                <a:cubicBezTo>
                  <a:pt x="468976" y="-18702"/>
                  <a:pt x="105460" y="25908"/>
                  <a:pt x="15300" y="247141"/>
                </a:cubicBezTo>
                <a:cubicBezTo>
                  <a:pt x="-20133" y="410209"/>
                  <a:pt x="-9465" y="576801"/>
                  <a:pt x="217325" y="651191"/>
                </a:cubicBezTo>
                <a:cubicBezTo>
                  <a:pt x="270475" y="669193"/>
                  <a:pt x="284667" y="725962"/>
                  <a:pt x="284667" y="725962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90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á trình hình thành lãnh thổ Việt Nam qua các thời kì!">
            <a:hlinkClick r:id="" action="ppaction://media"/>
            <a:extLst>
              <a:ext uri="{FF2B5EF4-FFF2-40B4-BE49-F238E27FC236}">
                <a16:creationId xmlns:a16="http://schemas.microsoft.com/office/drawing/2014/main" id="{9FF064A7-3CAD-447A-8204-34E5DE5C10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4544" y="0"/>
            <a:ext cx="9168384" cy="482803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4B18568-24F9-4413-85C0-D4DBA47A1CE8}"/>
              </a:ext>
            </a:extLst>
          </p:cNvPr>
          <p:cNvSpPr txBox="1"/>
          <p:nvPr/>
        </p:nvSpPr>
        <p:spPr>
          <a:xfrm>
            <a:off x="4707161" y="347437"/>
            <a:ext cx="2363147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DF3AF78-5D08-449E-ACD8-7235CE1183CD}"/>
              </a:ext>
            </a:extLst>
          </p:cNvPr>
          <p:cNvSpPr txBox="1"/>
          <p:nvPr/>
        </p:nvSpPr>
        <p:spPr>
          <a:xfrm>
            <a:off x="1694687" y="1279648"/>
            <a:ext cx="8388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Nam 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57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063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BBAC1CE-9336-48ED-91B2-996ABC7A4669}"/>
              </a:ext>
            </a:extLst>
          </p:cNvPr>
          <p:cNvSpPr txBox="1"/>
          <p:nvPr/>
        </p:nvSpPr>
        <p:spPr>
          <a:xfrm>
            <a:off x="1901580" y="2229827"/>
            <a:ext cx="8388835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I. KÍ HIỆU BẢN ĐỒ VÀ CHÚ GIẢI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A03D654-B4F6-49D6-BB29-9A5EE65E4109}"/>
              </a:ext>
            </a:extLst>
          </p:cNvPr>
          <p:cNvSpPr txBox="1"/>
          <p:nvPr/>
        </p:nvSpPr>
        <p:spPr>
          <a:xfrm>
            <a:off x="2206152" y="3788491"/>
            <a:ext cx="7779694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  <a:cs typeface="Courier New" panose="02070309020205020404" pitchFamily="49" charset="0"/>
              </a:rPr>
              <a:t>II. CÁC LOẠI KÍ HIỆU BẢN ĐỒ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B1CB650-59D1-4C29-83C4-7E30E40F7209}"/>
              </a:ext>
            </a:extLst>
          </p:cNvPr>
          <p:cNvSpPr txBox="1"/>
          <p:nvPr/>
        </p:nvSpPr>
        <p:spPr>
          <a:xfrm>
            <a:off x="3360312" y="671163"/>
            <a:ext cx="5471370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305094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ân trời sáng tạo] Giải địa lí 6 bài 2: Kí hiệu và chú giải trên một số  bản đồ thông dụng | [Chân trời sáng tạo] Giải lịch sử và địa lí 6">
            <a:extLst>
              <a:ext uri="{FF2B5EF4-FFF2-40B4-BE49-F238E27FC236}">
                <a16:creationId xmlns:a16="http://schemas.microsoft.com/office/drawing/2014/main" id="{62D8C9F9-4A18-4478-829E-AE6EC9107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1AE7B42E-D445-4BED-9BC1-4AF077083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639" y="4983479"/>
            <a:ext cx="1386839" cy="1085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0FC7404-B02F-4A73-A685-5C23553DD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994" y="4950142"/>
            <a:ext cx="1472565" cy="1114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7EFA43B-A1CC-4748-ACAA-D793B7FE9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162" y="4959667"/>
            <a:ext cx="1402080" cy="1133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2F635D2-EF40-478D-A32A-D0DFFD3816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6021" y="4959667"/>
            <a:ext cx="1386839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28FB7E39-04C7-4DA7-B57C-3CF42810C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426" y="182880"/>
            <a:ext cx="1592174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08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48242 -0.5638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28" y="-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96296E-6 L 0.0987 -0.5546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-2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21706 -0.2252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-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-0.00232 L -0.15429 -0.21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-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y sưu tầm bản đồ hành chính Việt Nam qua các thời kỉ và so sánh sự thay  đổi số lượng các đơn vị hành chính cấp tỉnh | [Chân trời sáng">
            <a:extLst>
              <a:ext uri="{FF2B5EF4-FFF2-40B4-BE49-F238E27FC236}">
                <a16:creationId xmlns:a16="http://schemas.microsoft.com/office/drawing/2014/main" id="{7549A283-4F1A-4897-BC09-56D681551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r="4711" b="8472"/>
          <a:stretch/>
        </p:blipFill>
        <p:spPr bwMode="auto">
          <a:xfrm>
            <a:off x="0" y="-19050"/>
            <a:ext cx="6509657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B8D9C12-280F-4871-9A08-467EAE5F4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657" y="0"/>
            <a:ext cx="5682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238F008E-97B1-4861-A669-89A338F47770}"/>
              </a:ext>
            </a:extLst>
          </p:cNvPr>
          <p:cNvSpPr/>
          <p:nvPr/>
        </p:nvSpPr>
        <p:spPr>
          <a:xfrm>
            <a:off x="206829" y="5459186"/>
            <a:ext cx="4539343" cy="13988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0E6D97A-51DF-4051-B949-3D2BD8F79C39}"/>
              </a:ext>
            </a:extLst>
          </p:cNvPr>
          <p:cNvSpPr/>
          <p:nvPr/>
        </p:nvSpPr>
        <p:spPr>
          <a:xfrm>
            <a:off x="6716486" y="6074230"/>
            <a:ext cx="3907971" cy="64515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4E09AFC-2DB6-4223-BDE0-3F1CAAC9B63A}"/>
              </a:ext>
            </a:extLst>
          </p:cNvPr>
          <p:cNvSpPr txBox="1"/>
          <p:nvPr/>
        </p:nvSpPr>
        <p:spPr>
          <a:xfrm>
            <a:off x="7413171" y="5473949"/>
            <a:ext cx="2514600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CHÚ GIẢI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8613DE5B-4FF9-4274-84AD-D6388DAAE399}"/>
              </a:ext>
            </a:extLst>
          </p:cNvPr>
          <p:cNvSpPr/>
          <p:nvPr/>
        </p:nvSpPr>
        <p:spPr>
          <a:xfrm>
            <a:off x="4833257" y="5459186"/>
            <a:ext cx="1262743" cy="1417864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FE11A236-925E-426A-B189-6FEAB521D8A9}"/>
              </a:ext>
            </a:extLst>
          </p:cNvPr>
          <p:cNvSpPr/>
          <p:nvPr/>
        </p:nvSpPr>
        <p:spPr>
          <a:xfrm>
            <a:off x="10711542" y="6074230"/>
            <a:ext cx="1273629" cy="645154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D3567E4-BEA4-4AF1-9601-3E0C46948B70}"/>
              </a:ext>
            </a:extLst>
          </p:cNvPr>
          <p:cNvSpPr txBox="1"/>
          <p:nvPr/>
        </p:nvSpPr>
        <p:spPr>
          <a:xfrm>
            <a:off x="4765221" y="4894107"/>
            <a:ext cx="1398814" cy="4616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HIỆU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F957167-E386-4F39-8899-285B675E2842}"/>
              </a:ext>
            </a:extLst>
          </p:cNvPr>
          <p:cNvSpPr txBox="1"/>
          <p:nvPr/>
        </p:nvSpPr>
        <p:spPr>
          <a:xfrm>
            <a:off x="10643507" y="5479392"/>
            <a:ext cx="1398814" cy="4616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HIỆU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AC73FFD-F03A-4271-A8E0-A74E76AF1EF2}"/>
              </a:ext>
            </a:extLst>
          </p:cNvPr>
          <p:cNvSpPr txBox="1"/>
          <p:nvPr/>
        </p:nvSpPr>
        <p:spPr>
          <a:xfrm>
            <a:off x="1114425" y="4894106"/>
            <a:ext cx="2514600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CHÚ GIẢI</a:t>
            </a:r>
          </a:p>
        </p:txBody>
      </p:sp>
    </p:spTree>
    <p:extLst>
      <p:ext uri="{BB962C8B-B14F-4D97-AF65-F5344CB8AC3E}">
        <p14:creationId xmlns:p14="http://schemas.microsoft.com/office/powerpoint/2010/main" val="175504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C826435-A838-4E22-92C5-757A3D915813}"/>
              </a:ext>
            </a:extLst>
          </p:cNvPr>
          <p:cNvSpPr txBox="1"/>
          <p:nvPr/>
        </p:nvSpPr>
        <p:spPr>
          <a:xfrm>
            <a:off x="3269742" y="499380"/>
            <a:ext cx="7560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  <a:cs typeface="Courier New" panose="02070309020205020404" pitchFamily="49" charset="0"/>
              </a:rPr>
              <a:t>I. KÍ HIỆU BẢN ĐỒ VÀ CHÚ GIẢI</a:t>
            </a:r>
            <a:endParaRPr lang="en-US" sz="3600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8AAFC737-3F0D-4155-B866-22F212656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03" y="2117512"/>
            <a:ext cx="881018" cy="82595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76A10D2-EAF4-4A47-9EA6-F510E47E6FC7}"/>
              </a:ext>
            </a:extLst>
          </p:cNvPr>
          <p:cNvSpPr txBox="1"/>
          <p:nvPr/>
        </p:nvSpPr>
        <p:spPr>
          <a:xfrm>
            <a:off x="1256412" y="4071484"/>
            <a:ext cx="1062708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- Kí hiệu bản đồ giúp người đọc phân biệt được sự khác nhau của các thông tin thể hiện trên bản đồ. Ý nghĩa của các kí hiệu được giải thích rõ ràng trong chú giải của bản đồ.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06F835E-6645-4E0A-9A1F-43BA1543B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03" y="3658507"/>
            <a:ext cx="881018" cy="825954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19C0764-47C2-4DA8-A04F-A75F547DF8C2}"/>
              </a:ext>
            </a:extLst>
          </p:cNvPr>
          <p:cNvSpPr txBox="1"/>
          <p:nvPr/>
        </p:nvSpPr>
        <p:spPr>
          <a:xfrm>
            <a:off x="1256412" y="2530489"/>
            <a:ext cx="106270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- Kí hiệu bản đổ là phương tiện dùng để thể hiện toàn bộ hay một phần của các sự vật và hiện tượng địa lí.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29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83474E0-B648-43D6-A99D-595C3B531046}"/>
              </a:ext>
            </a:extLst>
          </p:cNvPr>
          <p:cNvSpPr txBox="1"/>
          <p:nvPr/>
        </p:nvSpPr>
        <p:spPr>
          <a:xfrm>
            <a:off x="3450771" y="500744"/>
            <a:ext cx="7016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II. CÁC LOẠI KÍ HIỆU BẢN ĐỒ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F0237E4-16FE-4E9F-90FD-B175268783B5}"/>
              </a:ext>
            </a:extLst>
          </p:cNvPr>
          <p:cNvSpPr txBox="1"/>
          <p:nvPr/>
        </p:nvSpPr>
        <p:spPr>
          <a:xfrm>
            <a:off x="1621897" y="2346652"/>
            <a:ext cx="10087503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v"/>
              <a:tabLst>
                <a:tab pos="467995" algn="l"/>
                <a:tab pos="504190" algn="l"/>
                <a:tab pos="540385" algn="l"/>
                <a:tab pos="2286000" algn="l"/>
              </a:tabLst>
            </a:pPr>
            <a:r>
              <a:rPr lang="nl-NL" sz="3200" i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 nghĩa</a:t>
            </a:r>
            <a:endParaRPr lang="en-US" sz="3200" i="1" dirty="0">
              <a:solidFill>
                <a:srgbClr val="FF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tabLst>
                <a:tab pos="467995" algn="l"/>
                <a:tab pos="504190" algn="l"/>
                <a:tab pos="540385" algn="l"/>
                <a:tab pos="2286000" algn="l"/>
              </a:tabLst>
            </a:pPr>
            <a:r>
              <a:rPr lang="nl-NL" sz="32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Ký hiệu </a:t>
            </a:r>
            <a:r>
              <a:rPr lang="nl-NL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bản đồ</a:t>
            </a:r>
            <a:r>
              <a:rPr lang="nl-NL" sz="32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là những hình vẽ, màu sắc, chữ viết,... mang tính quy ước dùng để thể hiện các đối tượng địa lý trên bản đồ.</a:t>
            </a:r>
            <a:endParaRPr lang="en-US" sz="3200" dirty="0">
              <a:solidFill>
                <a:srgbClr val="FF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142D17D-D917-4CDC-AFB9-5508C77FC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9" y="1933675"/>
            <a:ext cx="881018" cy="825954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486B8CDE-9970-48AE-8F63-3689A75E1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9" y="4511347"/>
            <a:ext cx="881018" cy="825954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20396FB-1DFC-4491-8DFB-9496EAE8E381}"/>
              </a:ext>
            </a:extLst>
          </p:cNvPr>
          <p:cNvSpPr txBox="1"/>
          <p:nvPr/>
        </p:nvSpPr>
        <p:spPr>
          <a:xfrm>
            <a:off x="1621896" y="4747396"/>
            <a:ext cx="10087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v"/>
              <a:tabLst>
                <a:tab pos="467995" algn="l"/>
                <a:tab pos="504190" algn="l"/>
                <a:tab pos="540385" algn="l"/>
                <a:tab pos="2286000" algn="l"/>
              </a:tabLst>
            </a:pP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CF65652-77F4-4AC4-A6D4-CF374AC6035A}"/>
              </a:ext>
            </a:extLst>
          </p:cNvPr>
          <p:cNvSpPr txBox="1"/>
          <p:nvPr/>
        </p:nvSpPr>
        <p:spPr>
          <a:xfrm>
            <a:off x="6096001" y="4747396"/>
            <a:ext cx="3643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tabLst>
                <a:tab pos="467995" algn="l"/>
                <a:tab pos="504190" algn="l"/>
                <a:tab pos="540385" algn="l"/>
                <a:tab pos="2286000" algn="l"/>
              </a:tabLst>
            </a:pP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DDB8E9D-E688-45C9-A97D-9B195BCA989E}"/>
              </a:ext>
            </a:extLst>
          </p:cNvPr>
          <p:cNvSpPr txBox="1"/>
          <p:nvPr/>
        </p:nvSpPr>
        <p:spPr>
          <a:xfrm>
            <a:off x="6096001" y="5332171"/>
            <a:ext cx="3643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tabLst>
                <a:tab pos="467995" algn="l"/>
                <a:tab pos="504190" algn="l"/>
                <a:tab pos="540385" algn="l"/>
                <a:tab pos="2286000" algn="l"/>
              </a:tabLst>
            </a:pP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637C235-3F92-4A0B-9195-A0EE975B3DDE}"/>
              </a:ext>
            </a:extLst>
          </p:cNvPr>
          <p:cNvSpPr txBox="1"/>
          <p:nvPr/>
        </p:nvSpPr>
        <p:spPr>
          <a:xfrm>
            <a:off x="6096000" y="5916946"/>
            <a:ext cx="36430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tabLst>
                <a:tab pos="467995" algn="l"/>
                <a:tab pos="504190" algn="l"/>
                <a:tab pos="540385" algn="l"/>
                <a:tab pos="2286000" algn="l"/>
              </a:tabLst>
            </a:pP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Đường kết nối Mũi tên Thẳng 7">
            <a:extLst>
              <a:ext uri="{FF2B5EF4-FFF2-40B4-BE49-F238E27FC236}">
                <a16:creationId xmlns:a16="http://schemas.microsoft.com/office/drawing/2014/main" id="{AE89A264-857D-41D2-AC2F-D69AC3013569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5035296" y="5039783"/>
            <a:ext cx="1060705" cy="1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kết nối Mũi tên Thẳng 16">
            <a:extLst>
              <a:ext uri="{FF2B5EF4-FFF2-40B4-BE49-F238E27FC236}">
                <a16:creationId xmlns:a16="http://schemas.microsoft.com/office/drawing/2014/main" id="{5F3A288C-F053-4144-9AF8-3C00E845D8D1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5035296" y="5034653"/>
            <a:ext cx="1060705" cy="58990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73DCDD0A-77C4-4562-8725-3006BD40E7D0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5035296" y="5039783"/>
            <a:ext cx="1060704" cy="1169551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 loại kí hiệu bản đồ | SGK Địa lí lớp 6">
            <a:extLst>
              <a:ext uri="{FF2B5EF4-FFF2-40B4-BE49-F238E27FC236}">
                <a16:creationId xmlns:a16="http://schemas.microsoft.com/office/drawing/2014/main" id="{FEBBF52C-5E81-40DA-8BFD-F3AC9E67B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92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217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B6E3EBE-D3D6-4C30-B4BA-33BA22B957D9}"/>
              </a:ext>
            </a:extLst>
          </p:cNvPr>
          <p:cNvSpPr txBox="1"/>
          <p:nvPr/>
        </p:nvSpPr>
        <p:spPr>
          <a:xfrm>
            <a:off x="5084354" y="1755895"/>
            <a:ext cx="51830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HOẠT ĐỘNG LUYỆN TẬP VÀ </a:t>
            </a:r>
          </a:p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718989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ãy sưu tầm bản đồ hành chính Việt Nam qua các thời kỉ và so sánh sự thay  đổi số lượng các đơn vị hành chính cấp tỉnh | [Chân trời sáng">
            <a:extLst>
              <a:ext uri="{FF2B5EF4-FFF2-40B4-BE49-F238E27FC236}">
                <a16:creationId xmlns:a16="http://schemas.microsoft.com/office/drawing/2014/main" id="{FD5E0EAE-EEBE-49D7-8103-E20F7D220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r="4711" b="8472"/>
          <a:stretch/>
        </p:blipFill>
        <p:spPr bwMode="auto">
          <a:xfrm>
            <a:off x="1" y="57150"/>
            <a:ext cx="6286500" cy="6102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F3860A-60FC-48B0-A9B7-107574E17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1" y="-1"/>
            <a:ext cx="5905499" cy="6216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A18F62A-5061-4E1B-B1BB-651BA14ABABF}"/>
              </a:ext>
            </a:extLst>
          </p:cNvPr>
          <p:cNvSpPr txBox="1"/>
          <p:nvPr/>
        </p:nvSpPr>
        <p:spPr>
          <a:xfrm>
            <a:off x="4990586" y="90060"/>
            <a:ext cx="2443874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481CDF9-FEA1-486C-9496-C21CC85342D3}"/>
              </a:ext>
            </a:extLst>
          </p:cNvPr>
          <p:cNvSpPr txBox="1"/>
          <p:nvPr/>
        </p:nvSpPr>
        <p:spPr>
          <a:xfrm>
            <a:off x="660858" y="6216075"/>
            <a:ext cx="1087028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Comic Sans MS" panose="030F0702030302020204" pitchFamily="66" charset="0"/>
              </a:rPr>
              <a:t>Xác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định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vị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trí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và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độ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cao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của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đỉnh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núi</a:t>
            </a:r>
            <a:r>
              <a:rPr lang="en-US" sz="3200" dirty="0">
                <a:latin typeface="Comic Sans MS" panose="030F0702030302020204" pitchFamily="66" charset="0"/>
              </a:rPr>
              <a:t> Ê-</a:t>
            </a:r>
            <a:r>
              <a:rPr lang="en-US" sz="3200" dirty="0" err="1">
                <a:latin typeface="Comic Sans MS" panose="030F0702030302020204" pitchFamily="66" charset="0"/>
              </a:rPr>
              <a:t>vơ</a:t>
            </a:r>
            <a:r>
              <a:rPr lang="en-US" sz="3200" dirty="0">
                <a:latin typeface="Comic Sans MS" panose="030F0702030302020204" pitchFamily="66" charset="0"/>
              </a:rPr>
              <a:t>-</a:t>
            </a:r>
            <a:r>
              <a:rPr lang="en-US" sz="3200" dirty="0" err="1">
                <a:latin typeface="Comic Sans MS" panose="030F0702030302020204" pitchFamily="66" charset="0"/>
              </a:rPr>
              <a:t>rét</a:t>
            </a:r>
            <a:r>
              <a:rPr lang="en-US" sz="3200" dirty="0">
                <a:latin typeface="Comic Sans MS" panose="030F0702030302020204" pitchFamily="66" charset="0"/>
              </a:rPr>
              <a:t> (Everest)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644B477E-9CB6-415A-AA25-5CAE1A9A5CB2}"/>
              </a:ext>
            </a:extLst>
          </p:cNvPr>
          <p:cNvSpPr/>
          <p:nvPr/>
        </p:nvSpPr>
        <p:spPr>
          <a:xfrm>
            <a:off x="3949700" y="1549400"/>
            <a:ext cx="622300" cy="647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7FD1BFC-8FB2-4601-A258-CDA5C86D4AC5}"/>
              </a:ext>
            </a:extLst>
          </p:cNvPr>
          <p:cNvSpPr txBox="1"/>
          <p:nvPr/>
        </p:nvSpPr>
        <p:spPr>
          <a:xfrm>
            <a:off x="2209801" y="2702810"/>
            <a:ext cx="203200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Everest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8848m</a:t>
            </a:r>
          </a:p>
        </p:txBody>
      </p:sp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id="{8A24C4C3-DAB1-42A8-AD7C-6FE3B4353F4F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3263900" y="2102247"/>
            <a:ext cx="776934" cy="6139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C73831E-9FD8-4A45-80B7-290AFB3E909E}"/>
              </a:ext>
            </a:extLst>
          </p:cNvPr>
          <p:cNvSpPr txBox="1"/>
          <p:nvPr/>
        </p:nvSpPr>
        <p:spPr>
          <a:xfrm>
            <a:off x="426819" y="6209148"/>
            <a:ext cx="1133836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Comic Sans MS" panose="030F0702030302020204" pitchFamily="66" charset="0"/>
              </a:rPr>
              <a:t>Xác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định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vị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trí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và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độ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sâu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của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vực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biển</a:t>
            </a:r>
            <a:r>
              <a:rPr lang="en-US" sz="3200" dirty="0">
                <a:latin typeface="Comic Sans MS" panose="030F0702030302020204" pitchFamily="66" charset="0"/>
              </a:rPr>
              <a:t> Ma-</a:t>
            </a:r>
            <a:r>
              <a:rPr lang="en-US" sz="3200" dirty="0" err="1">
                <a:latin typeface="Comic Sans MS" panose="030F0702030302020204" pitchFamily="66" charset="0"/>
              </a:rPr>
              <a:t>ri</a:t>
            </a:r>
            <a:r>
              <a:rPr lang="en-US" sz="3200" dirty="0">
                <a:latin typeface="Comic Sans MS" panose="030F0702030302020204" pitchFamily="66" charset="0"/>
              </a:rPr>
              <a:t>-a-</a:t>
            </a:r>
            <a:r>
              <a:rPr lang="en-US" sz="3200" dirty="0" err="1">
                <a:latin typeface="Comic Sans MS" panose="030F0702030302020204" pitchFamily="66" charset="0"/>
              </a:rPr>
              <a:t>na</a:t>
            </a:r>
            <a:r>
              <a:rPr lang="en-US" sz="3200" dirty="0">
                <a:latin typeface="Comic Sans MS" panose="030F0702030302020204" pitchFamily="66" charset="0"/>
              </a:rPr>
              <a:t> (Mariana)</a:t>
            </a: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61EEDD35-7E88-4FB1-A18B-8F1BD3329F0E}"/>
              </a:ext>
            </a:extLst>
          </p:cNvPr>
          <p:cNvSpPr/>
          <p:nvPr/>
        </p:nvSpPr>
        <p:spPr>
          <a:xfrm>
            <a:off x="4899452" y="1549400"/>
            <a:ext cx="622300" cy="9271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111284D-6B98-436E-904F-72FDC8A23FF9}"/>
              </a:ext>
            </a:extLst>
          </p:cNvPr>
          <p:cNvSpPr txBox="1"/>
          <p:nvPr/>
        </p:nvSpPr>
        <p:spPr>
          <a:xfrm>
            <a:off x="2593030" y="2804398"/>
            <a:ext cx="2118673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Mariana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11034m</a:t>
            </a:r>
          </a:p>
        </p:txBody>
      </p:sp>
      <p:cxnSp>
        <p:nvCxnSpPr>
          <p:cNvPr id="17" name="Đường kết nối Mũi tên Thẳng 16">
            <a:extLst>
              <a:ext uri="{FF2B5EF4-FFF2-40B4-BE49-F238E27FC236}">
                <a16:creationId xmlns:a16="http://schemas.microsoft.com/office/drawing/2014/main" id="{56C9C204-5B17-4A4A-94DE-DCD275F49DE7}"/>
              </a:ext>
            </a:extLst>
          </p:cNvPr>
          <p:cNvCxnSpPr>
            <a:cxnSpLocks/>
            <a:stCxn id="16" idx="0"/>
            <a:endCxn id="15" idx="3"/>
          </p:cNvCxnSpPr>
          <p:nvPr/>
        </p:nvCxnSpPr>
        <p:spPr>
          <a:xfrm flipV="1">
            <a:off x="3652367" y="2340729"/>
            <a:ext cx="1338219" cy="4636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7791179-9E9A-4304-9897-2719F8F09A28}"/>
              </a:ext>
            </a:extLst>
          </p:cNvPr>
          <p:cNvSpPr txBox="1"/>
          <p:nvPr/>
        </p:nvSpPr>
        <p:spPr>
          <a:xfrm>
            <a:off x="3592342" y="6199358"/>
            <a:ext cx="521649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Comic Sans MS" panose="030F0702030302020204" pitchFamily="66" charset="0"/>
              </a:rPr>
              <a:t>Tìm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dãy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núi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Rốc</a:t>
            </a:r>
            <a:r>
              <a:rPr lang="en-US" sz="3200" dirty="0">
                <a:latin typeface="Comic Sans MS" panose="030F0702030302020204" pitchFamily="66" charset="0"/>
              </a:rPr>
              <a:t>-ki (Rocky)</a:t>
            </a: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8D4E8A6D-6683-4A2B-9FC8-25C59CB6A63B}"/>
              </a:ext>
            </a:extLst>
          </p:cNvPr>
          <p:cNvSpPr/>
          <p:nvPr/>
        </p:nvSpPr>
        <p:spPr>
          <a:xfrm>
            <a:off x="1222802" y="838200"/>
            <a:ext cx="622300" cy="12509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F98A6A0B-B274-493C-8921-47F9ACD06777}"/>
              </a:ext>
            </a:extLst>
          </p:cNvPr>
          <p:cNvSpPr txBox="1"/>
          <p:nvPr/>
        </p:nvSpPr>
        <p:spPr>
          <a:xfrm>
            <a:off x="314704" y="2542788"/>
            <a:ext cx="1441198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Rocky</a:t>
            </a:r>
          </a:p>
        </p:txBody>
      </p: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C8BCA1B0-7E98-499C-B0FB-42C8EAD19B21}"/>
              </a:ext>
            </a:extLst>
          </p:cNvPr>
          <p:cNvCxnSpPr>
            <a:cxnSpLocks/>
            <a:endCxn id="21" idx="3"/>
          </p:cNvCxnSpPr>
          <p:nvPr/>
        </p:nvCxnSpPr>
        <p:spPr>
          <a:xfrm flipV="1">
            <a:off x="1059891" y="1905953"/>
            <a:ext cx="254045" cy="6299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D085CD72-0052-41D2-B04A-61F0EA3689AC}"/>
              </a:ext>
            </a:extLst>
          </p:cNvPr>
          <p:cNvSpPr txBox="1"/>
          <p:nvPr/>
        </p:nvSpPr>
        <p:spPr>
          <a:xfrm>
            <a:off x="2883967" y="6199357"/>
            <a:ext cx="680506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Comic Sans MS" panose="030F0702030302020204" pitchFamily="66" charset="0"/>
              </a:rPr>
              <a:t>Xác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định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vị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trí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của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sân</a:t>
            </a:r>
            <a:r>
              <a:rPr lang="en-US" sz="3200" dirty="0">
                <a:latin typeface="Comic Sans MS" panose="030F0702030302020204" pitchFamily="66" charset="0"/>
              </a:rPr>
              <a:t> bay </a:t>
            </a:r>
            <a:r>
              <a:rPr lang="en-US" sz="3200" dirty="0" err="1">
                <a:latin typeface="Comic Sans MS" panose="030F0702030302020204" pitchFamily="66" charset="0"/>
              </a:rPr>
              <a:t>Nội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latin typeface="Comic Sans MS" panose="030F0702030302020204" pitchFamily="66" charset="0"/>
              </a:rPr>
              <a:t>Bài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8F0FCCE1-3B38-4954-A8AC-F730FBB5C0C7}"/>
              </a:ext>
            </a:extLst>
          </p:cNvPr>
          <p:cNvSpPr/>
          <p:nvPr/>
        </p:nvSpPr>
        <p:spPr>
          <a:xfrm rot="16200000">
            <a:off x="10262900" y="843101"/>
            <a:ext cx="470474" cy="9421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D1F76947-E3B8-4153-BD6B-6EE3D35951DE}"/>
              </a:ext>
            </a:extLst>
          </p:cNvPr>
          <p:cNvSpPr txBox="1"/>
          <p:nvPr/>
        </p:nvSpPr>
        <p:spPr>
          <a:xfrm>
            <a:off x="8688347" y="2102247"/>
            <a:ext cx="1487275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Đường kết nối Mũi tên Thẳng 28">
            <a:extLst>
              <a:ext uri="{FF2B5EF4-FFF2-40B4-BE49-F238E27FC236}">
                <a16:creationId xmlns:a16="http://schemas.microsoft.com/office/drawing/2014/main" id="{56B77D2A-7938-4C41-8404-CACB55E3DAA8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9431985" y="1549400"/>
            <a:ext cx="1066152" cy="5528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64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ChitchatVTI">
  <a:themeElements>
    <a:clrScheme name="AnalogousFromRegularSeedRightStep">
      <a:dk1>
        <a:srgbClr val="000000"/>
      </a:dk1>
      <a:lt1>
        <a:srgbClr val="FFFFFF"/>
      </a:lt1>
      <a:dk2>
        <a:srgbClr val="3A3621"/>
      </a:dk2>
      <a:lt2>
        <a:srgbClr val="E2E5E8"/>
      </a:lt2>
      <a:accent1>
        <a:srgbClr val="E37A2D"/>
      </a:accent1>
      <a:accent2>
        <a:srgbClr val="B99F18"/>
      </a:accent2>
      <a:accent3>
        <a:srgbClr val="8BB022"/>
      </a:accent3>
      <a:accent4>
        <a:srgbClr val="4CB918"/>
      </a:accent4>
      <a:accent5>
        <a:srgbClr val="25BB32"/>
      </a:accent5>
      <a:accent6>
        <a:srgbClr val="18B96A"/>
      </a:accent6>
      <a:hlink>
        <a:srgbClr val="3F89BF"/>
      </a:hlink>
      <a:folHlink>
        <a:srgbClr val="7F7F7F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tchatVTI" id="{08BB1610-1071-4750-BA6F-EA15E875FFCD}" vid="{D7BDF053-2181-45AE-9365-FFAA906CB43F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271</Words>
  <Application>Microsoft Office PowerPoint</Application>
  <PresentationFormat>Widescreen</PresentationFormat>
  <Paragraphs>33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AvantGarde</vt:lpstr>
      <vt:lpstr>Calibri</vt:lpstr>
      <vt:lpstr>Comic Sans MS</vt:lpstr>
      <vt:lpstr>Courier New</vt:lpstr>
      <vt:lpstr>Times New Roman</vt:lpstr>
      <vt:lpstr>The Hand</vt:lpstr>
      <vt:lpstr>The Serif Hand</vt:lpstr>
      <vt:lpstr>Wingdings</vt:lpstr>
      <vt:lpstr>ChitchatVTI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</dc:creator>
  <cp:lastModifiedBy>BAO THY</cp:lastModifiedBy>
  <cp:revision>63</cp:revision>
  <dcterms:created xsi:type="dcterms:W3CDTF">2021-08-07T08:42:04Z</dcterms:created>
  <dcterms:modified xsi:type="dcterms:W3CDTF">2021-08-22T13:25:36Z</dcterms:modified>
</cp:coreProperties>
</file>